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F901A25-C5F5-4E78-A432-1645BD8E5A69}">
  <a:tblStyle styleId="{CF901A25-C5F5-4E78-A432-1645BD8E5A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565" autoAdjust="0"/>
  </p:normalViewPr>
  <p:slideViewPr>
    <p:cSldViewPr snapToGrid="0" snapToObjects="1">
      <p:cViewPr varScale="1">
        <p:scale>
          <a:sx n="115" d="100"/>
          <a:sy n="115" d="100"/>
        </p:scale>
        <p:origin x="-87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94755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VICKY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Vicky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AM: 7am - 11am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PM: 4pm - 8pm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VICKY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App Nexus: 28 W 23rd St, TRAINS 23rd R/W, F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Accenture: 54th and 6th,  TRAINS 57thst F, 7th ave BDE, Rock Center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AT&amp;T: Rock Center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Deloitte: Rock Center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GM: 59th and Madison TRAINS,  59th, Lexington ave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Microsoft: 8th ave &amp; 41st, TRAINS, Time Square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Packer, Collegiate, Lab, Brooklyn Tech, Stuy,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11215 -Brooklyn, Park slope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11210- 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10003-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10208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10282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10013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10007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10014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10011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10010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10003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10022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10017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10065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10021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10023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10069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10024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10028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10128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VICKY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VICKY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Maya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trend of our target demographic, for entries and exits. 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 (6am - 12pm)</a:t>
            </a:r>
            <a:endParaRPr sz="1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PM (4pm - 12am)</a:t>
            </a:r>
            <a:endParaRPr sz="1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endParaRPr sz="1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ensure we include potential high income donors, we set the minimum threshold for income at $100,000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total traffic in the month of march at 600,000, we were able to narrow down our list to 36 potential stations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at the map and what we’re looking for.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Peter 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Skipped </a:t>
            </a:r>
            <a:r>
              <a:rPr lang="en-US" dirty="0" smtClean="0"/>
              <a:t>G</a:t>
            </a:r>
            <a:r>
              <a:rPr lang="en" dirty="0" smtClean="0"/>
              <a:t>rand </a:t>
            </a:r>
            <a:r>
              <a:rPr lang="en-US" dirty="0" smtClean="0"/>
              <a:t>C</a:t>
            </a:r>
            <a:r>
              <a:rPr lang="en" dirty="0" smtClean="0"/>
              <a:t>entral </a:t>
            </a:r>
            <a:r>
              <a:rPr lang="en" dirty="0"/>
              <a:t>because a lot of commuter lines go through grand central 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</a:t>
            </a:r>
            <a:r>
              <a:rPr lang="en" dirty="0" smtClean="0"/>
              <a:t>ay </a:t>
            </a:r>
            <a:r>
              <a:rPr lang="en" dirty="0"/>
              <a:t>not be representative of the demographic we’re interested in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9.jp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50" y="0"/>
            <a:ext cx="43462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4818800" y="2108250"/>
            <a:ext cx="31776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Gala Outreach 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Recommendation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Maya Midzik, Vicky Szuflita, Peter Min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4/13/2018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6" name="Shape 56"/>
          <p:cNvGrpSpPr/>
          <p:nvPr/>
        </p:nvGrpSpPr>
        <p:grpSpPr>
          <a:xfrm>
            <a:off x="2741850" y="166425"/>
            <a:ext cx="1521300" cy="1519800"/>
            <a:chOff x="5194875" y="2047400"/>
            <a:chExt cx="1521300" cy="1519800"/>
          </a:xfrm>
        </p:grpSpPr>
        <p:sp>
          <p:nvSpPr>
            <p:cNvPr id="57" name="Shape 57"/>
            <p:cNvSpPr/>
            <p:nvPr/>
          </p:nvSpPr>
          <p:spPr>
            <a:xfrm>
              <a:off x="5194875" y="2047400"/>
              <a:ext cx="1521300" cy="1519800"/>
            </a:xfrm>
            <a:prstGeom prst="ellipse">
              <a:avLst/>
            </a:prstGeom>
            <a:noFill/>
            <a:ln w="76200" cap="flat" cmpd="sng">
              <a:solidFill>
                <a:srgbClr val="1D9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 txBox="1"/>
            <p:nvPr/>
          </p:nvSpPr>
          <p:spPr>
            <a:xfrm>
              <a:off x="5285025" y="2499150"/>
              <a:ext cx="1232700" cy="29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8EE8DD"/>
                  </a:solidFill>
                  <a:latin typeface="Pacifico"/>
                  <a:ea typeface="Pacifico"/>
                  <a:cs typeface="Pacifico"/>
                  <a:sym typeface="Pacifico"/>
                </a:rPr>
                <a:t>Women Tech</a:t>
              </a:r>
              <a:endParaRPr>
                <a:solidFill>
                  <a:srgbClr val="8EE8DD"/>
                </a:solidFill>
                <a:latin typeface="Pacifico"/>
                <a:ea typeface="Pacifico"/>
                <a:cs typeface="Pacifico"/>
                <a:sym typeface="Pacific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8EE8DD"/>
                  </a:solidFill>
                  <a:latin typeface="Pacifico"/>
                  <a:ea typeface="Pacifico"/>
                  <a:cs typeface="Pacifico"/>
                  <a:sym typeface="Pacifico"/>
                </a:rPr>
                <a:t>Women</a:t>
              </a:r>
              <a:r>
                <a:rPr lang="en">
                  <a:solidFill>
                    <a:srgbClr val="8EE8DD"/>
                  </a:solidFill>
                  <a:latin typeface="Berkshire Swash"/>
                  <a:ea typeface="Berkshire Swash"/>
                  <a:cs typeface="Berkshire Swash"/>
                  <a:sym typeface="Berkshire Swash"/>
                </a:rPr>
                <a:t> </a:t>
              </a:r>
              <a:endParaRPr>
                <a:solidFill>
                  <a:srgbClr val="8EE8DD"/>
                </a:solidFill>
                <a:latin typeface="Berkshire Swash"/>
                <a:ea typeface="Berkshire Swash"/>
                <a:cs typeface="Berkshire Swash"/>
                <a:sym typeface="Berkshire Swash"/>
              </a:endParaRPr>
            </a:p>
          </p:txBody>
        </p:sp>
        <p:sp>
          <p:nvSpPr>
            <p:cNvPr id="59" name="Shape 59"/>
            <p:cNvSpPr txBox="1"/>
            <p:nvPr/>
          </p:nvSpPr>
          <p:spPr>
            <a:xfrm>
              <a:off x="5318775" y="2770275"/>
              <a:ext cx="13176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accent5"/>
                  </a:solidFill>
                  <a:latin typeface="Pacifico"/>
                  <a:ea typeface="Pacifico"/>
                  <a:cs typeface="Pacifico"/>
                  <a:sym typeface="Pacifico"/>
                </a:rPr>
                <a:t>Yes</a:t>
              </a:r>
              <a:endParaRPr sz="3600">
                <a:solidFill>
                  <a:schemeClr val="accent5"/>
                </a:solidFill>
                <a:latin typeface="Berkshire Swash"/>
                <a:ea typeface="Berkshire Swash"/>
                <a:cs typeface="Berkshire Swash"/>
                <a:sym typeface="Berkshire Swash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 t="73792" r="68070" b="6880"/>
          <a:stretch/>
        </p:blipFill>
        <p:spPr>
          <a:xfrm>
            <a:off x="3205713" y="3433263"/>
            <a:ext cx="1643599" cy="9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" y="3175287"/>
            <a:ext cx="1756801" cy="12297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Shape 193"/>
          <p:cNvGrpSpPr/>
          <p:nvPr/>
        </p:nvGrpSpPr>
        <p:grpSpPr>
          <a:xfrm>
            <a:off x="1925200" y="3600350"/>
            <a:ext cx="1285800" cy="729100"/>
            <a:chOff x="1996125" y="1775325"/>
            <a:chExt cx="1285800" cy="729100"/>
          </a:xfrm>
        </p:grpSpPr>
        <p:pic>
          <p:nvPicPr>
            <p:cNvPr id="194" name="Shape 194"/>
            <p:cNvPicPr preferRelativeResize="0"/>
            <p:nvPr/>
          </p:nvPicPr>
          <p:blipFill rotWithShape="1">
            <a:blip r:embed="rId3">
              <a:alphaModFix/>
            </a:blip>
            <a:srcRect l="67472" t="34187" r="2167" b="34187"/>
            <a:stretch/>
          </p:blipFill>
          <p:spPr>
            <a:xfrm>
              <a:off x="2390975" y="1775975"/>
              <a:ext cx="743925" cy="72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Shape 195"/>
            <p:cNvSpPr/>
            <p:nvPr/>
          </p:nvSpPr>
          <p:spPr>
            <a:xfrm>
              <a:off x="1996125" y="2104150"/>
              <a:ext cx="1285800" cy="223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D9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6" name="Shape 196"/>
            <p:cNvPicPr preferRelativeResize="0"/>
            <p:nvPr/>
          </p:nvPicPr>
          <p:blipFill rotWithShape="1">
            <a:blip r:embed="rId3">
              <a:alphaModFix/>
            </a:blip>
            <a:srcRect l="83954" t="34187" r="2167" b="34187"/>
            <a:stretch/>
          </p:blipFill>
          <p:spPr>
            <a:xfrm>
              <a:off x="2789475" y="1775325"/>
              <a:ext cx="340050" cy="728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t="73792" r="68070" b="6880"/>
          <a:stretch/>
        </p:blipFill>
        <p:spPr>
          <a:xfrm>
            <a:off x="497825" y="1491088"/>
            <a:ext cx="1643600" cy="9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900" y="1343800"/>
            <a:ext cx="1756800" cy="12297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Shape 199"/>
          <p:cNvGrpSpPr/>
          <p:nvPr/>
        </p:nvGrpSpPr>
        <p:grpSpPr>
          <a:xfrm>
            <a:off x="2063988" y="1697837"/>
            <a:ext cx="1294886" cy="728450"/>
            <a:chOff x="1870000" y="1721575"/>
            <a:chExt cx="1294886" cy="728450"/>
          </a:xfrm>
        </p:grpSpPr>
        <p:pic>
          <p:nvPicPr>
            <p:cNvPr id="200" name="Shape 200"/>
            <p:cNvPicPr preferRelativeResize="0"/>
            <p:nvPr/>
          </p:nvPicPr>
          <p:blipFill rotWithShape="1">
            <a:blip r:embed="rId3">
              <a:alphaModFix/>
            </a:blip>
            <a:srcRect l="67472" t="34187" r="2167" b="34187"/>
            <a:stretch/>
          </p:blipFill>
          <p:spPr>
            <a:xfrm>
              <a:off x="1870000" y="1721575"/>
              <a:ext cx="743925" cy="72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Shape 201"/>
            <p:cNvSpPr/>
            <p:nvPr/>
          </p:nvSpPr>
          <p:spPr>
            <a:xfrm>
              <a:off x="1879086" y="2049763"/>
              <a:ext cx="1285800" cy="223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1D9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2" name="Shape 202"/>
            <p:cNvPicPr preferRelativeResize="0"/>
            <p:nvPr/>
          </p:nvPicPr>
          <p:blipFill rotWithShape="1">
            <a:blip r:embed="rId3">
              <a:alphaModFix/>
            </a:blip>
            <a:srcRect l="83954" t="34187" r="2167" b="34187"/>
            <a:stretch/>
          </p:blipFill>
          <p:spPr>
            <a:xfrm>
              <a:off x="2268688" y="1721575"/>
              <a:ext cx="340050" cy="728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Shape 203"/>
          <p:cNvSpPr/>
          <p:nvPr/>
        </p:nvSpPr>
        <p:spPr>
          <a:xfrm>
            <a:off x="-134550" y="-527625"/>
            <a:ext cx="1891500" cy="1845600"/>
          </a:xfrm>
          <a:prstGeom prst="ellipse">
            <a:avLst/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33600" y="101825"/>
            <a:ext cx="17568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2nd TARGET: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 HUB </a:t>
            </a:r>
            <a:endParaRPr sz="12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STATIONS</a:t>
            </a:r>
            <a:endParaRPr sz="12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05" name="Shape 205"/>
          <p:cNvGrpSpPr/>
          <p:nvPr/>
        </p:nvGrpSpPr>
        <p:grpSpPr>
          <a:xfrm>
            <a:off x="41175" y="1317975"/>
            <a:ext cx="804050" cy="804050"/>
            <a:chOff x="90425" y="1354900"/>
            <a:chExt cx="804050" cy="804050"/>
          </a:xfrm>
        </p:grpSpPr>
        <p:pic>
          <p:nvPicPr>
            <p:cNvPr id="206" name="Shape 2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425" y="1354900"/>
              <a:ext cx="804050" cy="80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Shape 207"/>
            <p:cNvSpPr txBox="1"/>
            <p:nvPr/>
          </p:nvSpPr>
          <p:spPr>
            <a:xfrm>
              <a:off x="217800" y="1570925"/>
              <a:ext cx="5493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1D97A1"/>
                  </a:solidFill>
                  <a:latin typeface="Poppins"/>
                  <a:ea typeface="Poppins"/>
                  <a:cs typeface="Poppins"/>
                  <a:sym typeface="Poppins"/>
                </a:rPr>
                <a:t>AM</a:t>
              </a:r>
              <a:endParaRPr b="1">
                <a:solidFill>
                  <a:srgbClr val="1D97A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86225" y="2949150"/>
            <a:ext cx="555425" cy="537300"/>
            <a:chOff x="86225" y="2949150"/>
            <a:chExt cx="555425" cy="537300"/>
          </a:xfrm>
        </p:grpSpPr>
        <p:pic>
          <p:nvPicPr>
            <p:cNvPr id="209" name="Shape 2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225" y="2949150"/>
              <a:ext cx="537300" cy="53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Shape 210"/>
            <p:cNvSpPr txBox="1"/>
            <p:nvPr/>
          </p:nvSpPr>
          <p:spPr>
            <a:xfrm>
              <a:off x="92350" y="3031800"/>
              <a:ext cx="5493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PM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11" name="Shape 211"/>
          <p:cNvSpPr txBox="1"/>
          <p:nvPr/>
        </p:nvSpPr>
        <p:spPr>
          <a:xfrm>
            <a:off x="1851506" y="1442475"/>
            <a:ext cx="10728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97A1"/>
                </a:solidFill>
                <a:latin typeface="Poppins"/>
                <a:ea typeface="Poppins"/>
                <a:cs typeface="Poppins"/>
                <a:sym typeface="Poppins"/>
              </a:rPr>
              <a:t>EXIT</a:t>
            </a:r>
            <a:endParaRPr>
              <a:solidFill>
                <a:srgbClr val="1D97A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D97A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156106" y="3394275"/>
            <a:ext cx="10728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97A1"/>
                </a:solidFill>
                <a:latin typeface="Poppins"/>
                <a:ea typeface="Poppins"/>
                <a:cs typeface="Poppins"/>
                <a:sym typeface="Poppins"/>
              </a:rPr>
              <a:t>ENTER</a:t>
            </a:r>
            <a:endParaRPr>
              <a:solidFill>
                <a:srgbClr val="1D97A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D97A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5629500" y="0"/>
            <a:ext cx="3514500" cy="5143500"/>
          </a:xfrm>
          <a:prstGeom prst="rect">
            <a:avLst/>
          </a:prstGeom>
          <a:solidFill>
            <a:srgbClr val="E7FF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6140850" y="1276975"/>
            <a:ext cx="2436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THE BEST TIME OF DAY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6291000" y="3938575"/>
            <a:ext cx="340200" cy="28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6291000" y="3543525"/>
            <a:ext cx="3402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" name="Shape 217"/>
          <p:cNvCxnSpPr/>
          <p:nvPr/>
        </p:nvCxnSpPr>
        <p:spPr>
          <a:xfrm rot="10800000">
            <a:off x="6052800" y="1827150"/>
            <a:ext cx="13500" cy="1341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Shape 218"/>
          <p:cNvCxnSpPr/>
          <p:nvPr/>
        </p:nvCxnSpPr>
        <p:spPr>
          <a:xfrm rot="10800000" flipH="1">
            <a:off x="6052800" y="3136888"/>
            <a:ext cx="2659500" cy="17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9" name="Shape 219"/>
          <p:cNvSpPr txBox="1"/>
          <p:nvPr/>
        </p:nvSpPr>
        <p:spPr>
          <a:xfrm>
            <a:off x="6631200" y="3467325"/>
            <a:ext cx="2436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ENTRIES 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6631200" y="3848325"/>
            <a:ext cx="2436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EXITS 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217050" y="2022544"/>
            <a:ext cx="1809000" cy="1071275"/>
          </a:xfrm>
          <a:custGeom>
            <a:avLst/>
            <a:gdLst/>
            <a:ahLst/>
            <a:cxnLst/>
            <a:rect l="0" t="0" r="0" b="0"/>
            <a:pathLst>
              <a:path w="72360" h="42851" extrusionOk="0">
                <a:moveTo>
                  <a:pt x="0" y="41771"/>
                </a:moveTo>
                <a:cubicBezTo>
                  <a:pt x="3510" y="34841"/>
                  <a:pt x="14400" y="1721"/>
                  <a:pt x="21060" y="191"/>
                </a:cubicBezTo>
                <a:cubicBezTo>
                  <a:pt x="27720" y="-1339"/>
                  <a:pt x="33570" y="27641"/>
                  <a:pt x="39960" y="32591"/>
                </a:cubicBezTo>
                <a:cubicBezTo>
                  <a:pt x="46350" y="37541"/>
                  <a:pt x="54000" y="28181"/>
                  <a:pt x="59400" y="29891"/>
                </a:cubicBezTo>
                <a:cubicBezTo>
                  <a:pt x="64800" y="31601"/>
                  <a:pt x="70200" y="40691"/>
                  <a:pt x="72360" y="42851"/>
                </a:cubicBezTo>
              </a:path>
            </a:pathLst>
          </a:cu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2" name="Shape 222"/>
          <p:cNvSpPr/>
          <p:nvPr/>
        </p:nvSpPr>
        <p:spPr>
          <a:xfrm flipH="1">
            <a:off x="6547506" y="2022550"/>
            <a:ext cx="1957519" cy="1071275"/>
          </a:xfrm>
          <a:custGeom>
            <a:avLst/>
            <a:gdLst/>
            <a:ahLst/>
            <a:cxnLst/>
            <a:rect l="0" t="0" r="0" b="0"/>
            <a:pathLst>
              <a:path w="72360" h="42851" extrusionOk="0">
                <a:moveTo>
                  <a:pt x="0" y="41771"/>
                </a:moveTo>
                <a:cubicBezTo>
                  <a:pt x="3510" y="34841"/>
                  <a:pt x="14400" y="1721"/>
                  <a:pt x="21060" y="191"/>
                </a:cubicBezTo>
                <a:cubicBezTo>
                  <a:pt x="27720" y="-1339"/>
                  <a:pt x="33570" y="27641"/>
                  <a:pt x="39960" y="32591"/>
                </a:cubicBezTo>
                <a:cubicBezTo>
                  <a:pt x="46350" y="37541"/>
                  <a:pt x="54000" y="28181"/>
                  <a:pt x="59400" y="29891"/>
                </a:cubicBezTo>
                <a:cubicBezTo>
                  <a:pt x="64800" y="31601"/>
                  <a:pt x="70200" y="40691"/>
                  <a:pt x="72360" y="42851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223" name="Shape 2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5463" y="1725349"/>
            <a:ext cx="673400" cy="6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51488" y="3551999"/>
            <a:ext cx="673400" cy="6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Shape 229"/>
          <p:cNvGrpSpPr/>
          <p:nvPr/>
        </p:nvGrpSpPr>
        <p:grpSpPr>
          <a:xfrm>
            <a:off x="5504925" y="348800"/>
            <a:ext cx="3639000" cy="1417600"/>
            <a:chOff x="5504925" y="577400"/>
            <a:chExt cx="3639000" cy="1417600"/>
          </a:xfrm>
        </p:grpSpPr>
        <p:sp>
          <p:nvSpPr>
            <p:cNvPr id="230" name="Shape 230"/>
            <p:cNvSpPr/>
            <p:nvPr/>
          </p:nvSpPr>
          <p:spPr>
            <a:xfrm>
              <a:off x="5504925" y="662500"/>
              <a:ext cx="3639000" cy="417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 txBox="1"/>
            <p:nvPr/>
          </p:nvSpPr>
          <p:spPr>
            <a:xfrm>
              <a:off x="5749600" y="577400"/>
              <a:ext cx="2879700" cy="5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Poppins"/>
                  <a:ea typeface="Poppins"/>
                  <a:cs typeface="Poppins"/>
                  <a:sym typeface="Poppins"/>
                </a:rPr>
                <a:t>Girls Who Code 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Poppins"/>
                  <a:ea typeface="Poppins"/>
                  <a:cs typeface="Poppins"/>
                  <a:sym typeface="Poppins"/>
                </a:rPr>
                <a:t>Major Donors, $250k+ </a:t>
              </a:r>
              <a:endParaRPr sz="1000"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232" name="Shape 232"/>
            <p:cNvGrpSpPr/>
            <p:nvPr/>
          </p:nvGrpSpPr>
          <p:grpSpPr>
            <a:xfrm>
              <a:off x="5749603" y="1201476"/>
              <a:ext cx="3113472" cy="793523"/>
              <a:chOff x="5749603" y="1201476"/>
              <a:chExt cx="3113472" cy="793523"/>
            </a:xfrm>
          </p:grpSpPr>
          <p:pic>
            <p:nvPicPr>
              <p:cNvPr id="233" name="Shape 233"/>
              <p:cNvPicPr preferRelativeResize="0"/>
              <p:nvPr/>
            </p:nvPicPr>
            <p:blipFill rotWithShape="1">
              <a:blip r:embed="rId3">
                <a:alphaModFix/>
              </a:blip>
              <a:srcRect l="21476" t="16012" r="20730" b="16963"/>
              <a:stretch/>
            </p:blipFill>
            <p:spPr>
              <a:xfrm>
                <a:off x="5749603" y="1201476"/>
                <a:ext cx="684222" cy="7935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Shape 23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530050" y="1239346"/>
                <a:ext cx="333348" cy="5112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Shape 23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680325" y="1202504"/>
                <a:ext cx="1110901" cy="33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Shape 23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693975" y="1610501"/>
                <a:ext cx="1169101" cy="23571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Shape 23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969825" y="1251725"/>
                <a:ext cx="604075" cy="600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38" name="Shape 2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0950" y="2650301"/>
            <a:ext cx="674475" cy="6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8525" y="2650300"/>
            <a:ext cx="906742" cy="4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80963" y="3085350"/>
            <a:ext cx="1421875" cy="3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49300" y="2650300"/>
            <a:ext cx="674475" cy="6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39325" y="4272885"/>
            <a:ext cx="685200" cy="69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90200" y="4285717"/>
            <a:ext cx="674400" cy="67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441075" y="4287528"/>
            <a:ext cx="674400" cy="67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5" name="Shape 245"/>
          <p:cNvSpPr/>
          <p:nvPr/>
        </p:nvSpPr>
        <p:spPr>
          <a:xfrm>
            <a:off x="5504925" y="2021075"/>
            <a:ext cx="3639000" cy="4173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5825550" y="1974125"/>
            <a:ext cx="24954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Technical Companies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800+ employees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680638" y="2696450"/>
            <a:ext cx="582165" cy="58216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5504925" y="3721425"/>
            <a:ext cx="3639000" cy="417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 txBox="1"/>
          <p:nvPr/>
        </p:nvSpPr>
        <p:spPr>
          <a:xfrm>
            <a:off x="5825550" y="3674475"/>
            <a:ext cx="24954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Technical High Schools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1,000+ students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191948" y="4283775"/>
            <a:ext cx="685200" cy="68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2400" y="152400"/>
            <a:ext cx="504533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00" y="436450"/>
            <a:ext cx="4445164" cy="29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980025" y="3517800"/>
            <a:ext cx="35052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 Exits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47th/50th Rock Center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23rd St/6th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5th Ave/53th St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14th St/6th Ave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5611800" y="3517800"/>
            <a:ext cx="35052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PM Entries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23rd St/6th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103rd St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8th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14th St/6th Ave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1037100" y="1000200"/>
            <a:ext cx="2424300" cy="2190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1037100" y="1594150"/>
            <a:ext cx="988500" cy="2190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1037100" y="1297175"/>
            <a:ext cx="1054800" cy="2190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1037100" y="695400"/>
            <a:ext cx="3306300" cy="2190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Shape 263"/>
          <p:cNvGrpSpPr/>
          <p:nvPr/>
        </p:nvGrpSpPr>
        <p:grpSpPr>
          <a:xfrm>
            <a:off x="4487530" y="447546"/>
            <a:ext cx="4504528" cy="2899944"/>
            <a:chOff x="4727564" y="369075"/>
            <a:chExt cx="4264036" cy="2814659"/>
          </a:xfrm>
        </p:grpSpPr>
        <p:pic>
          <p:nvPicPr>
            <p:cNvPr id="264" name="Shape 2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7564" y="369075"/>
              <a:ext cx="4264036" cy="28146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Shape 265"/>
            <p:cNvSpPr/>
            <p:nvPr/>
          </p:nvSpPr>
          <p:spPr>
            <a:xfrm>
              <a:off x="5611800" y="614675"/>
              <a:ext cx="3150300" cy="228600"/>
            </a:xfrm>
            <a:prstGeom prst="rect">
              <a:avLst/>
            </a:prstGeom>
            <a:solidFill>
              <a:srgbClr val="EE5F28"/>
            </a:solidFill>
            <a:ln w="19050" cap="flat" cmpd="sng">
              <a:solidFill>
                <a:srgbClr val="EE5F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611800" y="914400"/>
              <a:ext cx="2342400" cy="219000"/>
            </a:xfrm>
            <a:prstGeom prst="rect">
              <a:avLst/>
            </a:prstGeom>
            <a:solidFill>
              <a:srgbClr val="EE5F28"/>
            </a:solidFill>
            <a:ln w="19050" cap="flat" cmpd="sng">
              <a:solidFill>
                <a:srgbClr val="EE5F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5611789" y="1184425"/>
              <a:ext cx="2084400" cy="212700"/>
            </a:xfrm>
            <a:prstGeom prst="rect">
              <a:avLst/>
            </a:prstGeom>
            <a:solidFill>
              <a:srgbClr val="EE5F28"/>
            </a:solidFill>
            <a:ln w="19050" cap="flat" cmpd="sng">
              <a:solidFill>
                <a:srgbClr val="EE5F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5611800" y="1448150"/>
              <a:ext cx="1523100" cy="228600"/>
            </a:xfrm>
            <a:prstGeom prst="rect">
              <a:avLst/>
            </a:prstGeom>
            <a:solidFill>
              <a:srgbClr val="EE5F28"/>
            </a:solidFill>
            <a:ln w="19050" cap="flat" cmpd="sng">
              <a:solidFill>
                <a:srgbClr val="EE5F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Shape 269"/>
          <p:cNvSpPr/>
          <p:nvPr/>
        </p:nvSpPr>
        <p:spPr>
          <a:xfrm>
            <a:off x="1035450" y="585250"/>
            <a:ext cx="3452100" cy="2532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5419700" y="585250"/>
            <a:ext cx="3505200" cy="2476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710950" y="1585175"/>
            <a:ext cx="3322800" cy="3330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977150" y="1615925"/>
            <a:ext cx="3322800" cy="33000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B6D7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1317050" y="3380325"/>
            <a:ext cx="2643000" cy="14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Stations Near Tech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23rd St/5th Ave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47th/50th Rock Center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5th Ave/53th St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14th St/6th Ave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Shape 278"/>
          <p:cNvSpPr txBox="1"/>
          <p:nvPr/>
        </p:nvSpPr>
        <p:spPr>
          <a:xfrm>
            <a:off x="5336725" y="3352800"/>
            <a:ext cx="19791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Stations Near Tech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23rd St/5th Ave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103rd St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8th Ave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1317050" y="2164775"/>
            <a:ext cx="22476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High Income Stations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23rd St/7th Ave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Borough Hall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86th St/2nd Ave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57 St/7 Ave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5336725" y="2133600"/>
            <a:ext cx="22476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High Income Stations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23rd St/7th Ave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14th/Union Square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14th St/6th Ave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47-50 Sts Rock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0" y="223200"/>
            <a:ext cx="9144000" cy="1052100"/>
          </a:xfrm>
          <a:prstGeom prst="rect">
            <a:avLst/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82" name="Shape 282"/>
          <p:cNvSpPr txBox="1"/>
          <p:nvPr/>
        </p:nvSpPr>
        <p:spPr>
          <a:xfrm>
            <a:off x="249650" y="441025"/>
            <a:ext cx="6257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Deploying Teams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936925" y="1538975"/>
            <a:ext cx="603000" cy="6258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936925" y="1585175"/>
            <a:ext cx="66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</a:t>
            </a:r>
            <a:endParaRPr sz="2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4670725" y="1538975"/>
            <a:ext cx="603000" cy="6258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4670725" y="1585175"/>
            <a:ext cx="66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PM</a:t>
            </a:r>
            <a:endParaRPr sz="2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400" y="-56225"/>
            <a:ext cx="7161199" cy="5255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Shape 292"/>
          <p:cNvGrpSpPr/>
          <p:nvPr/>
        </p:nvGrpSpPr>
        <p:grpSpPr>
          <a:xfrm>
            <a:off x="6755200" y="133050"/>
            <a:ext cx="2177100" cy="1106700"/>
            <a:chOff x="-127000" y="-108850"/>
            <a:chExt cx="2177100" cy="1106700"/>
          </a:xfrm>
        </p:grpSpPr>
        <p:sp>
          <p:nvSpPr>
            <p:cNvPr id="293" name="Shape 293"/>
            <p:cNvSpPr/>
            <p:nvPr/>
          </p:nvSpPr>
          <p:spPr>
            <a:xfrm>
              <a:off x="-127000" y="-108850"/>
              <a:ext cx="2177100" cy="110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za</a:t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178850" y="520250"/>
              <a:ext cx="340200" cy="2835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178850" y="134325"/>
              <a:ext cx="340200" cy="283500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 txBox="1"/>
            <p:nvPr/>
          </p:nvSpPr>
          <p:spPr>
            <a:xfrm>
              <a:off x="603925" y="90075"/>
              <a:ext cx="5967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AM </a:t>
              </a:r>
              <a:endPara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7" name="Shape 297"/>
            <p:cNvSpPr txBox="1"/>
            <p:nvPr/>
          </p:nvSpPr>
          <p:spPr>
            <a:xfrm>
              <a:off x="603925" y="476000"/>
              <a:ext cx="5967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PM </a:t>
              </a:r>
              <a:endParaRPr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98" name="Shape 298"/>
          <p:cNvSpPr/>
          <p:nvPr/>
        </p:nvSpPr>
        <p:spPr>
          <a:xfrm>
            <a:off x="2264825" y="2554875"/>
            <a:ext cx="110100" cy="112500"/>
          </a:xfrm>
          <a:prstGeom prst="ellipse">
            <a:avLst/>
          </a:prstGeom>
          <a:solidFill>
            <a:srgbClr val="A507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2112425" y="2478675"/>
            <a:ext cx="110100" cy="112500"/>
          </a:xfrm>
          <a:prstGeom prst="ellipse">
            <a:avLst/>
          </a:prstGeom>
          <a:solidFill>
            <a:srgbClr val="59DC00">
              <a:alpha val="784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883825" y="2707275"/>
            <a:ext cx="110100" cy="112500"/>
          </a:xfrm>
          <a:prstGeom prst="ellipse">
            <a:avLst/>
          </a:prstGeom>
          <a:solidFill>
            <a:srgbClr val="59DC00">
              <a:alpha val="784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400" y="-56225"/>
            <a:ext cx="7161199" cy="52559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3980775" y="1950000"/>
            <a:ext cx="5010900" cy="3129900"/>
          </a:xfrm>
          <a:prstGeom prst="roundRect">
            <a:avLst>
              <a:gd name="adj" fmla="val 16667"/>
            </a:avLst>
          </a:prstGeom>
          <a:solidFill>
            <a:srgbClr val="1D97A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Work</a:t>
            </a:r>
            <a:endParaRPr sz="18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Additional Data to Incorporate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Commuter % from census data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Gender data from census data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Weekend patterns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Longer time frame/seasonal trends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Run A/B tests to test signature conversions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interactive map for stations with a metric to help teams navigate traffic matters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2264825" y="2554875"/>
            <a:ext cx="110100" cy="112500"/>
          </a:xfrm>
          <a:prstGeom prst="ellipse">
            <a:avLst/>
          </a:prstGeom>
          <a:solidFill>
            <a:srgbClr val="A507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1883825" y="2707275"/>
            <a:ext cx="110100" cy="112500"/>
          </a:xfrm>
          <a:prstGeom prst="ellipse">
            <a:avLst/>
          </a:prstGeom>
          <a:solidFill>
            <a:srgbClr val="59DC00">
              <a:alpha val="784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2112425" y="2478675"/>
            <a:ext cx="110100" cy="112500"/>
          </a:xfrm>
          <a:prstGeom prst="ellipse">
            <a:avLst/>
          </a:prstGeom>
          <a:solidFill>
            <a:srgbClr val="59DC00">
              <a:alpha val="784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76200" y="31800"/>
            <a:ext cx="9144000" cy="5076000"/>
          </a:xfrm>
          <a:prstGeom prst="rect">
            <a:avLst/>
          </a:prstGeom>
          <a:noFill/>
          <a:ln w="152400" cap="flat" cmpd="sng">
            <a:solidFill>
              <a:srgbClr val="1D9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Shape 315"/>
          <p:cNvGrpSpPr/>
          <p:nvPr/>
        </p:nvGrpSpPr>
        <p:grpSpPr>
          <a:xfrm>
            <a:off x="3122922" y="1061234"/>
            <a:ext cx="3022671" cy="2925007"/>
            <a:chOff x="5194875" y="2047400"/>
            <a:chExt cx="1521300" cy="1519800"/>
          </a:xfrm>
        </p:grpSpPr>
        <p:sp>
          <p:nvSpPr>
            <p:cNvPr id="316" name="Shape 316"/>
            <p:cNvSpPr/>
            <p:nvPr/>
          </p:nvSpPr>
          <p:spPr>
            <a:xfrm>
              <a:off x="5194875" y="2047400"/>
              <a:ext cx="1521300" cy="1519800"/>
            </a:xfrm>
            <a:prstGeom prst="ellipse">
              <a:avLst/>
            </a:prstGeom>
            <a:noFill/>
            <a:ln w="76200" cap="flat" cmpd="sng">
              <a:solidFill>
                <a:srgbClr val="1D9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 txBox="1"/>
            <p:nvPr/>
          </p:nvSpPr>
          <p:spPr>
            <a:xfrm>
              <a:off x="5318775" y="2651497"/>
              <a:ext cx="13176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accent5"/>
                  </a:solidFill>
                  <a:latin typeface="Pacifico"/>
                  <a:ea typeface="Pacifico"/>
                  <a:cs typeface="Pacifico"/>
                  <a:sym typeface="Pacifico"/>
                </a:rPr>
                <a:t>Thank You!</a:t>
              </a:r>
              <a:endParaRPr sz="3600">
                <a:solidFill>
                  <a:schemeClr val="accent5"/>
                </a:solidFill>
                <a:latin typeface="Berkshire Swash"/>
                <a:ea typeface="Berkshire Swash"/>
                <a:cs typeface="Berkshire Swash"/>
                <a:sym typeface="Berkshire Swash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Shape 322"/>
          <p:cNvGraphicFramePr/>
          <p:nvPr/>
        </p:nvGraphicFramePr>
        <p:xfrm>
          <a:off x="316000" y="257175"/>
          <a:ext cx="4272675" cy="4629075"/>
        </p:xfrm>
        <a:graphic>
          <a:graphicData uri="http://schemas.openxmlformats.org/drawingml/2006/table">
            <a:tbl>
              <a:tblPr>
                <a:noFill/>
                <a:tableStyleId>{CF901A25-C5F5-4E78-A432-1645BD8E5A69}</a:tableStyleId>
              </a:tblPr>
              <a:tblGrid>
                <a:gridCol w="1424225"/>
                <a:gridCol w="1424225"/>
                <a:gridCol w="1424225"/>
              </a:tblGrid>
              <a:tr h="236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STATION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LINENAME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Median Income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6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GRD CNTRL-42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4567S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$102,524.00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36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14 ST-UNION SQ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LNQR456W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$89,999.00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6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47-50 STS ROCK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BDFM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$113,846.00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36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PATH NEW WTC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$145,459.00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6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59 ST COLUMBUS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ABCD1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$108,286.00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3716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LEXINGTON AV/53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EM6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$93,107.00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86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456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$105,456.00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3716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42 ST-BRYANT PK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BDFM7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$113,800.00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72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$113,800.00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3716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JAY ST-METROTEC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ACF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$92,175.00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6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BOWLING GREEN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45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$110,184.00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36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72 ST-2 AVE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Q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$113,800.00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365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 AV/53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EM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$93,107.00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3716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BOROUGH HALL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2345R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$92,175.00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3" name="Shape 323"/>
          <p:cNvGraphicFramePr/>
          <p:nvPr/>
        </p:nvGraphicFramePr>
        <p:xfrm>
          <a:off x="4900100" y="257175"/>
          <a:ext cx="3927900" cy="4629150"/>
        </p:xfrm>
        <a:graphic>
          <a:graphicData uri="http://schemas.openxmlformats.org/drawingml/2006/table">
            <a:tbl>
              <a:tblPr>
                <a:noFill/>
                <a:tableStyleId>{CF901A25-C5F5-4E78-A432-1645BD8E5A69}</a:tableStyleId>
              </a:tblPr>
              <a:tblGrid>
                <a:gridCol w="1309300"/>
                <a:gridCol w="1309300"/>
                <a:gridCol w="1309300"/>
              </a:tblGrid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FM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$93,702.00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57 ST-7 AV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NQRW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$130,082.00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14 ST-UNION SQ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456LNQRW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$89,999.00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$93,702.00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77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$112,268.00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49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NQRW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$113,846.00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LEXINGTON AV/63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$108,155.00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 AV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$102,524.00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66 ST-LINCOLN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$108,286.00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51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$93,107.00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68ST-HUNTER CO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$113,800.00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86 ST-2 AVE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Q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$105,456.00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GRAND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BD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$102,524.00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NRW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$93,702.00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14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ACEL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$92,359.00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14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FLM123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$92,359.00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 AV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BDE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$130,082.00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23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CE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$93,702.00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CORTLANDT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RNW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$111,220.00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86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$105,456.00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 AV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ACEL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$98,450.00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5F5F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14 ST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123FLM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$92,359.00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00" y="436450"/>
            <a:ext cx="4445164" cy="29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564" y="369075"/>
            <a:ext cx="4264036" cy="2814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950" y="589700"/>
            <a:ext cx="4453900" cy="296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0" y="606000"/>
            <a:ext cx="4453900" cy="293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 descr="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49800" y="955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 descr="Q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92700" y="955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 descr="R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035600" y="95500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 descr="W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378500" y="95500"/>
            <a:ext cx="190500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r="78896" b="25356"/>
          <a:stretch/>
        </p:blipFill>
        <p:spPr>
          <a:xfrm flipH="1">
            <a:off x="-1" y="778575"/>
            <a:ext cx="1042801" cy="43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0" y="223200"/>
            <a:ext cx="9144000" cy="1052100"/>
          </a:xfrm>
          <a:prstGeom prst="rect">
            <a:avLst/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66" name="Shape 66"/>
          <p:cNvSpPr txBox="1"/>
          <p:nvPr/>
        </p:nvSpPr>
        <p:spPr>
          <a:xfrm>
            <a:off x="249650" y="441025"/>
            <a:ext cx="4191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Goal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1121075" y="1689825"/>
            <a:ext cx="7295700" cy="20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 ExtraLight"/>
                <a:ea typeface="Poppins ExtraLight"/>
                <a:cs typeface="Poppins ExtraLight"/>
                <a:sym typeface="Poppins ExtraLight"/>
              </a:rPr>
              <a:t>Ensure a successful WTWY gala.</a:t>
            </a:r>
            <a:endParaRPr sz="2400" dirty="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Poppins ExtraLight"/>
                <a:ea typeface="Poppins ExtraLight"/>
                <a:cs typeface="Poppins ExtraLight"/>
                <a:sym typeface="Poppins ExtraLight"/>
              </a:rPr>
              <a:t>The success of the gala will be determined by the </a:t>
            </a:r>
            <a:r>
              <a:rPr lang="en" sz="2400" i="1" dirty="0">
                <a:latin typeface="Poppins ExtraLight"/>
                <a:ea typeface="Poppins ExtraLight"/>
                <a:cs typeface="Poppins ExtraLight"/>
                <a:sym typeface="Poppins ExtraLight"/>
              </a:rPr>
              <a:t>number of attendees</a:t>
            </a:r>
            <a:r>
              <a:rPr lang="en" sz="2400" dirty="0">
                <a:latin typeface="Poppins ExtraLight"/>
                <a:ea typeface="Poppins ExtraLight"/>
                <a:cs typeface="Poppins ExtraLight"/>
                <a:sym typeface="Poppins ExtraLight"/>
              </a:rPr>
              <a:t>, and </a:t>
            </a:r>
            <a:r>
              <a:rPr lang="en" sz="2400" i="1" dirty="0">
                <a:latin typeface="Poppins ExtraLight"/>
                <a:ea typeface="Poppins ExtraLight"/>
                <a:cs typeface="Poppins ExtraLight"/>
                <a:sym typeface="Poppins ExtraLight"/>
              </a:rPr>
              <a:t>fundraising total</a:t>
            </a:r>
            <a:r>
              <a:rPr lang="en" sz="2400" dirty="0">
                <a:latin typeface="Poppins ExtraLight"/>
                <a:ea typeface="Poppins ExtraLight"/>
                <a:cs typeface="Poppins ExtraLight"/>
                <a:sym typeface="Poppins ExtraLight"/>
              </a:rPr>
              <a:t>.  </a:t>
            </a:r>
            <a:endParaRPr sz="2400" dirty="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400" y="617750"/>
            <a:ext cx="4259680" cy="29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25" y="617750"/>
            <a:ext cx="4216975" cy="299456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/>
          <p:nvPr/>
        </p:nvSpPr>
        <p:spPr>
          <a:xfrm>
            <a:off x="729000" y="872475"/>
            <a:ext cx="3379800" cy="3645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729000" y="1288650"/>
            <a:ext cx="1847700" cy="3141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729000" y="1704800"/>
            <a:ext cx="1421700" cy="3141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729000" y="2120950"/>
            <a:ext cx="1097100" cy="3141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4996225" y="872475"/>
            <a:ext cx="3379800" cy="3141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4996225" y="1236975"/>
            <a:ext cx="2886600" cy="3141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4996225" y="1601475"/>
            <a:ext cx="1916400" cy="2418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4996225" y="1921825"/>
            <a:ext cx="1847700" cy="3141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729000" y="3712675"/>
            <a:ext cx="25818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47th/50th Rock Center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5 AV/53 St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5th Ave/59th St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49th St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5" name="Shape 355"/>
          <p:cNvSpPr txBox="1"/>
          <p:nvPr/>
        </p:nvSpPr>
        <p:spPr>
          <a:xfrm>
            <a:off x="5263625" y="3712675"/>
            <a:ext cx="2873700" cy="10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8th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103rd street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23rd street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14th street 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6" name="Shape 356" descr="Related image"/>
          <p:cNvPicPr preferRelativeResize="0"/>
          <p:nvPr/>
        </p:nvPicPr>
        <p:blipFill rotWithShape="1">
          <a:blip r:embed="rId5">
            <a:alphaModFix/>
          </a:blip>
          <a:srcRect l="44039" t="8193" r="8407" b="81793"/>
          <a:stretch/>
        </p:blipFill>
        <p:spPr>
          <a:xfrm>
            <a:off x="2874175" y="3774200"/>
            <a:ext cx="934245" cy="2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/>
        </p:nvSpPr>
        <p:spPr>
          <a:xfrm>
            <a:off x="675000" y="3595800"/>
            <a:ext cx="21060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86th St/2nd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72nd St/2nd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14th St - Union Square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72nd Street/CPW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5265125" y="3585900"/>
            <a:ext cx="21060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72nd St/2nd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Grand Street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1st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59th St Columbus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16900"/>
            <a:ext cx="4360064" cy="30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700" y="516900"/>
            <a:ext cx="4295724" cy="30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/>
          <p:nvPr/>
        </p:nvSpPr>
        <p:spPr>
          <a:xfrm>
            <a:off x="720300" y="801450"/>
            <a:ext cx="3479700" cy="1623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720300" y="1014725"/>
            <a:ext cx="1998600" cy="1623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20300" y="1268600"/>
            <a:ext cx="1400100" cy="1623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20300" y="1471725"/>
            <a:ext cx="1379700" cy="162300"/>
          </a:xfrm>
          <a:prstGeom prst="rect">
            <a:avLst/>
          </a:prstGeom>
          <a:solidFill>
            <a:srgbClr val="EE5F28"/>
          </a:solidFill>
          <a:ln w="28575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5153875" y="801450"/>
            <a:ext cx="3428700" cy="1623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5153875" y="1014725"/>
            <a:ext cx="3306900" cy="1623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5153875" y="1228000"/>
            <a:ext cx="3195300" cy="1623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5153875" y="1471725"/>
            <a:ext cx="3068700" cy="162300"/>
          </a:xfrm>
          <a:prstGeom prst="rect">
            <a:avLst/>
          </a:prstGeom>
          <a:solidFill>
            <a:srgbClr val="16376C"/>
          </a:solidFill>
          <a:ln w="1905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3" name="Shape 373" descr="Related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6900" y="5233050"/>
            <a:ext cx="3646977" cy="44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2175" y="3950400"/>
            <a:ext cx="1623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2175" y="3687000"/>
            <a:ext cx="162300" cy="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 descr="Related image"/>
          <p:cNvPicPr preferRelativeResize="0"/>
          <p:nvPr/>
        </p:nvPicPr>
        <p:blipFill rotWithShape="1">
          <a:blip r:embed="rId5">
            <a:alphaModFix/>
          </a:blip>
          <a:srcRect l="3924" t="29192" r="72798" b="61069"/>
          <a:stretch/>
        </p:blipFill>
        <p:spPr>
          <a:xfrm>
            <a:off x="5503800" y="5290950"/>
            <a:ext cx="848900" cy="4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 descr="Related image"/>
          <p:cNvPicPr preferRelativeResize="0"/>
          <p:nvPr/>
        </p:nvPicPr>
        <p:blipFill rotWithShape="1">
          <a:blip r:embed="rId5">
            <a:alphaModFix/>
          </a:blip>
          <a:srcRect l="67649" t="8359" r="9073" b="81902"/>
          <a:stretch/>
        </p:blipFill>
        <p:spPr>
          <a:xfrm>
            <a:off x="555025" y="5290950"/>
            <a:ext cx="848900" cy="4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/>
        </p:nvSpPr>
        <p:spPr>
          <a:xfrm>
            <a:off x="-855450" y="469550"/>
            <a:ext cx="6750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-1098450" y="528350"/>
            <a:ext cx="243000" cy="26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-1098450" y="833150"/>
            <a:ext cx="243000" cy="26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5375" y="2323200"/>
            <a:ext cx="7395313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396610" y="-1798450"/>
            <a:ext cx="788832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6078" y="-254675"/>
            <a:ext cx="7897641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/>
        </p:nvSpPr>
        <p:spPr>
          <a:xfrm>
            <a:off x="3369099" y="2223879"/>
            <a:ext cx="2617939" cy="667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accent5"/>
              </a:solidFill>
              <a:latin typeface="Berkshire Swash"/>
              <a:ea typeface="Berkshire Swash"/>
              <a:cs typeface="Berkshire Swash"/>
              <a:sym typeface="Berkshire Swash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0" y="223200"/>
            <a:ext cx="9144000" cy="1052100"/>
          </a:xfrm>
          <a:prstGeom prst="rect">
            <a:avLst/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94" name="Shape 394"/>
          <p:cNvSpPr txBox="1"/>
          <p:nvPr/>
        </p:nvSpPr>
        <p:spPr>
          <a:xfrm>
            <a:off x="249650" y="441025"/>
            <a:ext cx="6257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APPENDIX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 rotWithShape="1">
          <a:blip r:embed="rId3">
            <a:alphaModFix/>
          </a:blip>
          <a:srcRect r="17321"/>
          <a:stretch/>
        </p:blipFill>
        <p:spPr>
          <a:xfrm>
            <a:off x="276250" y="152400"/>
            <a:ext cx="400050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Shape 400"/>
          <p:cNvSpPr txBox="1"/>
          <p:nvPr/>
        </p:nvSpPr>
        <p:spPr>
          <a:xfrm>
            <a:off x="425800" y="658900"/>
            <a:ext cx="3421200" cy="1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FPO</a:t>
            </a:r>
            <a:endParaRPr sz="36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PLACEMENT MAP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401" name="Shape 401"/>
          <p:cNvSpPr txBox="1"/>
          <p:nvPr/>
        </p:nvSpPr>
        <p:spPr>
          <a:xfrm>
            <a:off x="5089500" y="256500"/>
            <a:ext cx="6750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4846500" y="315300"/>
            <a:ext cx="243000" cy="26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4846500" y="620100"/>
            <a:ext cx="243000" cy="26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5737500" y="1255500"/>
            <a:ext cx="2578500" cy="24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List…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AM</a:t>
            </a:r>
            <a:endParaRPr b="1" u="sng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PM</a:t>
            </a:r>
            <a:endParaRPr b="1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898575" y="778575"/>
            <a:ext cx="4941375" cy="584774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/>
          <p:nvPr/>
        </p:nvSpPr>
        <p:spPr>
          <a:xfrm>
            <a:off x="0" y="223200"/>
            <a:ext cx="9144000" cy="1052100"/>
          </a:xfrm>
          <a:prstGeom prst="rect">
            <a:avLst/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11" name="Shape 411"/>
          <p:cNvSpPr txBox="1"/>
          <p:nvPr/>
        </p:nvSpPr>
        <p:spPr>
          <a:xfrm>
            <a:off x="249650" y="441025"/>
            <a:ext cx="6257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Strategy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1730675" y="1461225"/>
            <a:ext cx="7262400" cy="26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1D97A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1D97A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To achieve our fundraising goals we must reach...</a:t>
            </a:r>
            <a:endParaRPr sz="1800" i="1">
              <a:solidFill>
                <a:srgbClr val="1D97A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D97A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ExtraLight"/>
                <a:ea typeface="Poppins ExtraLight"/>
                <a:cs typeface="Poppins ExtraLight"/>
                <a:sym typeface="Poppins ExtraLight"/>
              </a:rPr>
              <a:t>Those with a high income. </a:t>
            </a:r>
            <a:endParaRPr sz="20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ExtraLight"/>
                <a:ea typeface="Poppins ExtraLight"/>
                <a:cs typeface="Poppins ExtraLight"/>
                <a:sym typeface="Poppins ExtraLight"/>
              </a:rPr>
              <a:t>Those with an interest in tech. </a:t>
            </a:r>
            <a:endParaRPr sz="20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1D97A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To achieve our attendance goals we must reach them at...</a:t>
            </a:r>
            <a:endParaRPr sz="2400" i="1">
              <a:solidFill>
                <a:srgbClr val="1D97A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9144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9144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ExtraLight"/>
                <a:ea typeface="Poppins ExtraLight"/>
                <a:cs typeface="Poppins ExtraLight"/>
                <a:sym typeface="Poppins ExtraLight"/>
              </a:rPr>
              <a:t>When the highest density of our target will be entering and exiting those stations. </a:t>
            </a:r>
            <a:endParaRPr sz="2000"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125" y="2489900"/>
            <a:ext cx="316100" cy="3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9325" y="2806000"/>
            <a:ext cx="253700" cy="2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123" y="4079998"/>
            <a:ext cx="316100" cy="31612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877925" y="2139975"/>
            <a:ext cx="1317900" cy="1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D97A1"/>
                </a:solidFill>
                <a:latin typeface="Poppins"/>
                <a:ea typeface="Poppins"/>
                <a:cs typeface="Poppins"/>
                <a:sym typeface="Poppins"/>
              </a:rPr>
              <a:t>Our target</a:t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649325" y="3607500"/>
            <a:ext cx="1644600" cy="1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D97A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endParaRPr sz="2400" b="1">
              <a:solidFill>
                <a:srgbClr val="1D97A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D97A1"/>
                </a:solidFill>
                <a:latin typeface="Poppins"/>
                <a:ea typeface="Poppins"/>
                <a:cs typeface="Poppins"/>
                <a:sym typeface="Poppins"/>
              </a:rPr>
              <a:t>best time</a:t>
            </a:r>
            <a:endParaRPr sz="2400" b="1">
              <a:solidFill>
                <a:srgbClr val="1D97A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50" y="152400"/>
            <a:ext cx="748735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/>
          <p:nvPr/>
        </p:nvSpPr>
        <p:spPr>
          <a:xfrm>
            <a:off x="3417275" y="1749725"/>
            <a:ext cx="293700" cy="2937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3710975" y="340275"/>
            <a:ext cx="293700" cy="2937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2794750" y="539650"/>
            <a:ext cx="293700" cy="2937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2101625" y="340275"/>
            <a:ext cx="293700" cy="2937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2230550" y="833350"/>
            <a:ext cx="293700" cy="2937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2746875" y="4170225"/>
            <a:ext cx="293700" cy="2937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r="17321"/>
          <a:stretch/>
        </p:blipFill>
        <p:spPr>
          <a:xfrm>
            <a:off x="152400" y="152400"/>
            <a:ext cx="400050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90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/>
          <p:nvPr/>
        </p:nvSpPr>
        <p:spPr>
          <a:xfrm>
            <a:off x="1950750" y="3976875"/>
            <a:ext cx="293700" cy="2937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2410225" y="2900975"/>
            <a:ext cx="293700" cy="2937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2244450" y="3194675"/>
            <a:ext cx="293700" cy="2937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2831025" y="2607275"/>
            <a:ext cx="293700" cy="2937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r="78896" b="25356"/>
          <a:stretch/>
        </p:blipFill>
        <p:spPr>
          <a:xfrm flipH="1">
            <a:off x="-1" y="778575"/>
            <a:ext cx="1042801" cy="43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/>
          <p:nvPr/>
        </p:nvSpPr>
        <p:spPr>
          <a:xfrm>
            <a:off x="0" y="223200"/>
            <a:ext cx="9144000" cy="1052100"/>
          </a:xfrm>
          <a:prstGeom prst="rect">
            <a:avLst/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74" name="Shape 74"/>
          <p:cNvSpPr txBox="1"/>
          <p:nvPr/>
        </p:nvSpPr>
        <p:spPr>
          <a:xfrm>
            <a:off x="249650" y="441025"/>
            <a:ext cx="41919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Challenge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Shape 75"/>
          <p:cNvSpPr txBox="1"/>
          <p:nvPr/>
        </p:nvSpPr>
        <p:spPr>
          <a:xfrm>
            <a:off x="1044875" y="1689825"/>
            <a:ext cx="7721400" cy="27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ExtraLight"/>
                <a:ea typeface="Poppins ExtraLight"/>
                <a:cs typeface="Poppins ExtraLight"/>
                <a:sym typeface="Poppins ExtraLight"/>
              </a:rPr>
              <a:t>With so many stations, and limited resources, </a:t>
            </a:r>
            <a:endParaRPr sz="24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ExtraLight"/>
                <a:ea typeface="Poppins ExtraLight"/>
                <a:cs typeface="Poppins ExtraLight"/>
                <a:sym typeface="Poppins ExtraLight"/>
              </a:rPr>
              <a:t>how to do we deploy teams in an intelligent way, </a:t>
            </a:r>
            <a:endParaRPr sz="24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 ExtraLight"/>
                <a:ea typeface="Poppins ExtraLight"/>
                <a:cs typeface="Poppins ExtraLight"/>
                <a:sym typeface="Poppins ExtraLight"/>
              </a:rPr>
              <a:t>to reach our goals? </a:t>
            </a:r>
            <a:endParaRPr sz="24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r="78896" b="25356"/>
          <a:stretch/>
        </p:blipFill>
        <p:spPr>
          <a:xfrm flipH="1">
            <a:off x="-1" y="778575"/>
            <a:ext cx="1042801" cy="43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/>
          <p:nvPr/>
        </p:nvSpPr>
        <p:spPr>
          <a:xfrm>
            <a:off x="1161000" y="3679200"/>
            <a:ext cx="7222500" cy="1190400"/>
          </a:xfrm>
          <a:prstGeom prst="roundRect">
            <a:avLst>
              <a:gd name="adj" fmla="val 16667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DE8DC"/>
              </a:solidFill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161000" y="1850400"/>
            <a:ext cx="7222500" cy="1097100"/>
          </a:xfrm>
          <a:prstGeom prst="roundRect">
            <a:avLst>
              <a:gd name="adj" fmla="val 16667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DE8DC"/>
              </a:solidFill>
            </a:endParaRPr>
          </a:p>
        </p:txBody>
      </p:sp>
      <p:sp>
        <p:nvSpPr>
          <p:cNvPr id="83" name="Shape 83"/>
          <p:cNvSpPr/>
          <p:nvPr/>
        </p:nvSpPr>
        <p:spPr>
          <a:xfrm>
            <a:off x="0" y="223200"/>
            <a:ext cx="9144000" cy="1052100"/>
          </a:xfrm>
          <a:prstGeom prst="rect">
            <a:avLst/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84" name="Shape 84"/>
          <p:cNvSpPr txBox="1"/>
          <p:nvPr/>
        </p:nvSpPr>
        <p:spPr>
          <a:xfrm>
            <a:off x="249650" y="441025"/>
            <a:ext cx="6257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Strategy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Shape 85"/>
          <p:cNvSpPr txBox="1"/>
          <p:nvPr/>
        </p:nvSpPr>
        <p:spPr>
          <a:xfrm>
            <a:off x="1273475" y="1842225"/>
            <a:ext cx="49413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target:</a:t>
            </a:r>
            <a:endParaRPr sz="2000">
              <a:solidFill>
                <a:srgbClr val="FFFFFF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45720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ExtraLight"/>
                <a:ea typeface="Poppins ExtraLight"/>
                <a:cs typeface="Poppins ExtraLight"/>
                <a:sym typeface="Poppins ExtraLight"/>
              </a:rPr>
              <a:t>Those with a high income. </a:t>
            </a:r>
            <a:endParaRPr sz="20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 ExtraLight"/>
                <a:ea typeface="Poppins ExtraLight"/>
                <a:cs typeface="Poppins ExtraLight"/>
                <a:sym typeface="Poppins ExtraLight"/>
              </a:rPr>
              <a:t>Those with an interest in tech. </a:t>
            </a:r>
            <a:endParaRPr sz="20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725" y="2337500"/>
            <a:ext cx="316100" cy="3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925" y="2653600"/>
            <a:ext cx="253700" cy="2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1423800" y="1305675"/>
            <a:ext cx="6522900" cy="5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Poppins ExtraLight"/>
                <a:ea typeface="Poppins ExtraLight"/>
                <a:cs typeface="Poppins ExtraLight"/>
                <a:sym typeface="Poppins ExtraLight"/>
              </a:rPr>
              <a:t>To achieve our fundraising goals we must reach...</a:t>
            </a:r>
            <a:endParaRPr sz="1800" i="1"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1576200" y="3120675"/>
            <a:ext cx="6865200" cy="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Poppins ExtraLight"/>
                <a:ea typeface="Poppins ExtraLight"/>
                <a:cs typeface="Poppins ExtraLight"/>
                <a:sym typeface="Poppins ExtraLight"/>
              </a:rPr>
              <a:t>To achieve our attendance goals we must reach them at...</a:t>
            </a:r>
            <a:endParaRPr sz="2400" i="1"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90" name="Shape 90"/>
          <p:cNvSpPr txBox="1"/>
          <p:nvPr/>
        </p:nvSpPr>
        <p:spPr>
          <a:xfrm>
            <a:off x="1352525" y="3679200"/>
            <a:ext cx="6257400" cy="1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Best Time of Day:</a:t>
            </a:r>
            <a:endParaRPr sz="2000">
              <a:solidFill>
                <a:srgbClr val="FFFFFF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When the highest density of our target will be entering and exiting those stations. </a:t>
            </a:r>
            <a:endParaRPr sz="20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ExtraLight"/>
              <a:ea typeface="Poppins ExtraLight"/>
              <a:cs typeface="Poppins ExtraLight"/>
              <a:sym typeface="Poppins ExtraLight"/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pic>
        <p:nvPicPr>
          <p:cNvPr id="91" name="Shape 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72398" y="4280098"/>
            <a:ext cx="316200" cy="31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5629500" y="0"/>
            <a:ext cx="3514500" cy="5143500"/>
          </a:xfrm>
          <a:prstGeom prst="rect">
            <a:avLst/>
          </a:prstGeom>
          <a:solidFill>
            <a:srgbClr val="E7FF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-79550" y="-527625"/>
            <a:ext cx="1891500" cy="18456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 b="-26342"/>
          <a:stretch/>
        </p:blipFill>
        <p:spPr>
          <a:xfrm>
            <a:off x="549150" y="1491625"/>
            <a:ext cx="1756800" cy="166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4">
            <a:alphaModFix/>
          </a:blip>
          <a:srcRect t="73792" r="68070" b="6880"/>
          <a:stretch/>
        </p:blipFill>
        <p:spPr>
          <a:xfrm>
            <a:off x="3363500" y="1824475"/>
            <a:ext cx="1643599" cy="9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4">
            <a:alphaModFix/>
          </a:blip>
          <a:srcRect l="67472" t="34187" r="2167" b="34187"/>
          <a:stretch/>
        </p:blipFill>
        <p:spPr>
          <a:xfrm>
            <a:off x="2196063" y="3940175"/>
            <a:ext cx="743925" cy="7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2095313" y="4268350"/>
            <a:ext cx="1424100" cy="22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4">
            <a:alphaModFix/>
          </a:blip>
          <a:srcRect l="83954" t="34187" r="2167" b="34187"/>
          <a:stretch/>
        </p:blipFill>
        <p:spPr>
          <a:xfrm>
            <a:off x="2594563" y="3939525"/>
            <a:ext cx="340050" cy="72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164800" y="101825"/>
            <a:ext cx="16437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1st TARGET: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INCOME</a:t>
            </a:r>
            <a:endParaRPr sz="12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RESIDENTIAL</a:t>
            </a:r>
            <a:endParaRPr sz="12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STATIONS</a:t>
            </a:r>
            <a:endParaRPr sz="12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700" y="3421524"/>
            <a:ext cx="1756800" cy="131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4">
            <a:alphaModFix/>
          </a:blip>
          <a:srcRect t="73792" r="68070" b="6880"/>
          <a:stretch/>
        </p:blipFill>
        <p:spPr>
          <a:xfrm>
            <a:off x="464225" y="3827025"/>
            <a:ext cx="1643600" cy="935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Shape 106"/>
          <p:cNvGrpSpPr/>
          <p:nvPr/>
        </p:nvGrpSpPr>
        <p:grpSpPr>
          <a:xfrm>
            <a:off x="2107813" y="1982575"/>
            <a:ext cx="1424100" cy="728450"/>
            <a:chOff x="1849938" y="3536637"/>
            <a:chExt cx="1424100" cy="728450"/>
          </a:xfrm>
        </p:grpSpPr>
        <p:pic>
          <p:nvPicPr>
            <p:cNvPr id="107" name="Shape 107"/>
            <p:cNvPicPr preferRelativeResize="0"/>
            <p:nvPr/>
          </p:nvPicPr>
          <p:blipFill rotWithShape="1">
            <a:blip r:embed="rId4">
              <a:alphaModFix/>
            </a:blip>
            <a:srcRect l="67472" t="34187" r="2167" b="34187"/>
            <a:stretch/>
          </p:blipFill>
          <p:spPr>
            <a:xfrm>
              <a:off x="2450463" y="3536637"/>
              <a:ext cx="743925" cy="728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Shape 108"/>
            <p:cNvSpPr/>
            <p:nvPr/>
          </p:nvSpPr>
          <p:spPr>
            <a:xfrm>
              <a:off x="1849938" y="3864813"/>
              <a:ext cx="1424100" cy="223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" name="Shape 109"/>
            <p:cNvPicPr preferRelativeResize="0"/>
            <p:nvPr/>
          </p:nvPicPr>
          <p:blipFill rotWithShape="1">
            <a:blip r:embed="rId4">
              <a:alphaModFix/>
            </a:blip>
            <a:srcRect l="83954" t="34187" r="2167" b="34187"/>
            <a:stretch/>
          </p:blipFill>
          <p:spPr>
            <a:xfrm>
              <a:off x="2849150" y="3536638"/>
              <a:ext cx="340050" cy="728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" name="Shape 110"/>
          <p:cNvGrpSpPr/>
          <p:nvPr/>
        </p:nvGrpSpPr>
        <p:grpSpPr>
          <a:xfrm>
            <a:off x="41175" y="1394175"/>
            <a:ext cx="804050" cy="804050"/>
            <a:chOff x="90425" y="1354900"/>
            <a:chExt cx="804050" cy="804050"/>
          </a:xfrm>
        </p:grpSpPr>
        <p:pic>
          <p:nvPicPr>
            <p:cNvPr id="111" name="Shape 1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0425" y="1354900"/>
              <a:ext cx="804050" cy="804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Shape 112"/>
            <p:cNvSpPr txBox="1"/>
            <p:nvPr/>
          </p:nvSpPr>
          <p:spPr>
            <a:xfrm>
              <a:off x="217800" y="1570925"/>
              <a:ext cx="5493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1D97A1"/>
                  </a:solidFill>
                  <a:latin typeface="Poppins"/>
                  <a:ea typeface="Poppins"/>
                  <a:cs typeface="Poppins"/>
                  <a:sym typeface="Poppins"/>
                </a:rPr>
                <a:t>AM</a:t>
              </a:r>
              <a:endParaRPr b="1">
                <a:solidFill>
                  <a:srgbClr val="1D97A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13" name="Shape 113"/>
          <p:cNvGrpSpPr/>
          <p:nvPr/>
        </p:nvGrpSpPr>
        <p:grpSpPr>
          <a:xfrm>
            <a:off x="162425" y="3634950"/>
            <a:ext cx="555425" cy="537300"/>
            <a:chOff x="86225" y="2949150"/>
            <a:chExt cx="555425" cy="537300"/>
          </a:xfrm>
        </p:grpSpPr>
        <p:pic>
          <p:nvPicPr>
            <p:cNvPr id="114" name="Shape 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225" y="2949150"/>
              <a:ext cx="537300" cy="53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 txBox="1"/>
            <p:nvPr/>
          </p:nvSpPr>
          <p:spPr>
            <a:xfrm>
              <a:off x="92350" y="3031800"/>
              <a:ext cx="549300" cy="37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PM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16" name="Shape 116"/>
          <p:cNvSpPr txBox="1"/>
          <p:nvPr/>
        </p:nvSpPr>
        <p:spPr>
          <a:xfrm>
            <a:off x="6052800" y="209175"/>
            <a:ext cx="2436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THE BEST TIME OF DAY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2594568" y="1725175"/>
            <a:ext cx="10728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97A1"/>
                </a:solidFill>
                <a:latin typeface="Poppins"/>
                <a:ea typeface="Poppins"/>
                <a:cs typeface="Poppins"/>
                <a:sym typeface="Poppins"/>
              </a:rPr>
              <a:t>ENTER</a:t>
            </a:r>
            <a:endParaRPr>
              <a:solidFill>
                <a:srgbClr val="1D97A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D97A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2031643" y="3634950"/>
            <a:ext cx="10728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97A1"/>
                </a:solidFill>
                <a:latin typeface="Poppins"/>
                <a:ea typeface="Poppins"/>
                <a:cs typeface="Poppins"/>
                <a:sym typeface="Poppins"/>
              </a:rPr>
              <a:t>EXIT</a:t>
            </a:r>
            <a:endParaRPr sz="1200">
              <a:solidFill>
                <a:srgbClr val="1D97A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6217050" y="2022544"/>
            <a:ext cx="1809000" cy="1071275"/>
          </a:xfrm>
          <a:custGeom>
            <a:avLst/>
            <a:gdLst/>
            <a:ahLst/>
            <a:cxnLst/>
            <a:rect l="0" t="0" r="0" b="0"/>
            <a:pathLst>
              <a:path w="72360" h="42851" extrusionOk="0">
                <a:moveTo>
                  <a:pt x="0" y="41771"/>
                </a:moveTo>
                <a:cubicBezTo>
                  <a:pt x="3510" y="34841"/>
                  <a:pt x="14400" y="1721"/>
                  <a:pt x="21060" y="191"/>
                </a:cubicBezTo>
                <a:cubicBezTo>
                  <a:pt x="27720" y="-1339"/>
                  <a:pt x="33570" y="27641"/>
                  <a:pt x="39960" y="32591"/>
                </a:cubicBezTo>
                <a:cubicBezTo>
                  <a:pt x="46350" y="37541"/>
                  <a:pt x="54000" y="28181"/>
                  <a:pt x="59400" y="29891"/>
                </a:cubicBezTo>
                <a:cubicBezTo>
                  <a:pt x="64800" y="31601"/>
                  <a:pt x="70200" y="40691"/>
                  <a:pt x="72360" y="42851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0" name="Shape 120"/>
          <p:cNvSpPr/>
          <p:nvPr/>
        </p:nvSpPr>
        <p:spPr>
          <a:xfrm flipH="1">
            <a:off x="6547506" y="2022550"/>
            <a:ext cx="1957519" cy="1071275"/>
          </a:xfrm>
          <a:custGeom>
            <a:avLst/>
            <a:gdLst/>
            <a:ahLst/>
            <a:cxnLst/>
            <a:rect l="0" t="0" r="0" b="0"/>
            <a:pathLst>
              <a:path w="72360" h="42851" extrusionOk="0">
                <a:moveTo>
                  <a:pt x="0" y="41771"/>
                </a:moveTo>
                <a:cubicBezTo>
                  <a:pt x="3510" y="34841"/>
                  <a:pt x="14400" y="1721"/>
                  <a:pt x="21060" y="191"/>
                </a:cubicBezTo>
                <a:cubicBezTo>
                  <a:pt x="27720" y="-1339"/>
                  <a:pt x="33570" y="27641"/>
                  <a:pt x="39960" y="32591"/>
                </a:cubicBezTo>
                <a:cubicBezTo>
                  <a:pt x="46350" y="37541"/>
                  <a:pt x="54000" y="28181"/>
                  <a:pt x="59400" y="29891"/>
                </a:cubicBezTo>
                <a:cubicBezTo>
                  <a:pt x="64800" y="31601"/>
                  <a:pt x="70200" y="40691"/>
                  <a:pt x="72360" y="42851"/>
                </a:cubicBezTo>
              </a:path>
            </a:pathLst>
          </a:custGeom>
          <a:noFill/>
          <a:ln w="7620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/>
          <p:nvPr/>
        </p:nvSpPr>
        <p:spPr>
          <a:xfrm>
            <a:off x="6291000" y="3938575"/>
            <a:ext cx="340200" cy="2835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6291000" y="3543525"/>
            <a:ext cx="3402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Shape 123"/>
          <p:cNvCxnSpPr/>
          <p:nvPr/>
        </p:nvCxnSpPr>
        <p:spPr>
          <a:xfrm rot="10800000">
            <a:off x="6052800" y="1827150"/>
            <a:ext cx="13500" cy="1341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Shape 124"/>
          <p:cNvCxnSpPr/>
          <p:nvPr/>
        </p:nvCxnSpPr>
        <p:spPr>
          <a:xfrm rot="10800000" flipH="1">
            <a:off x="6052800" y="3136888"/>
            <a:ext cx="2659500" cy="17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Shape 125"/>
          <p:cNvSpPr txBox="1"/>
          <p:nvPr/>
        </p:nvSpPr>
        <p:spPr>
          <a:xfrm>
            <a:off x="6631200" y="3467325"/>
            <a:ext cx="2436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ENTRIES 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6631200" y="3848325"/>
            <a:ext cx="2436900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EXITS</a:t>
            </a:r>
            <a:endParaRPr sz="1200" b="1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05938" y="2010099"/>
            <a:ext cx="673400" cy="6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0763" y="3891499"/>
            <a:ext cx="673400" cy="6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5262300" y="2266600"/>
            <a:ext cx="804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</a:t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7940425" y="3136900"/>
            <a:ext cx="8895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of Day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 rot="2363">
            <a:off x="2847078" y="3097213"/>
            <a:ext cx="436500" cy="21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 r="78896" b="25356"/>
          <a:stretch/>
        </p:blipFill>
        <p:spPr>
          <a:xfrm flipH="1">
            <a:off x="-1" y="778575"/>
            <a:ext cx="1042801" cy="43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0" y="223200"/>
            <a:ext cx="9144000" cy="1052100"/>
          </a:xfrm>
          <a:prstGeom prst="rect">
            <a:avLst/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38" name="Shape 138"/>
          <p:cNvSpPr txBox="1"/>
          <p:nvPr/>
        </p:nvSpPr>
        <p:spPr>
          <a:xfrm>
            <a:off x="249650" y="441025"/>
            <a:ext cx="6257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Methods</a:t>
            </a:r>
            <a:endParaRPr sz="3600"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1053050" y="1845450"/>
            <a:ext cx="2076900" cy="718800"/>
          </a:xfrm>
          <a:prstGeom prst="roundRect">
            <a:avLst>
              <a:gd name="adj" fmla="val 16667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Turnstile Data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MTA) - March 2018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(weekdays)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1042800" y="2816075"/>
            <a:ext cx="2076900" cy="718800"/>
          </a:xfrm>
          <a:prstGeom prst="roundRect">
            <a:avLst>
              <a:gd name="adj" fmla="val 16667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1042800" y="3760975"/>
            <a:ext cx="2076900" cy="718800"/>
          </a:xfrm>
          <a:prstGeom prst="roundRect">
            <a:avLst>
              <a:gd name="adj" fmla="val 16667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Income Data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"/>
                <a:ea typeface="Poppins"/>
                <a:cs typeface="Poppins"/>
                <a:sym typeface="Poppins"/>
              </a:rPr>
              <a:t>(ACS Census)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308475" y="2636575"/>
            <a:ext cx="1590600" cy="1052100"/>
          </a:xfrm>
          <a:prstGeom prst="roundRect">
            <a:avLst>
              <a:gd name="adj" fmla="val 16667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Aggregate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7417675" y="1433025"/>
            <a:ext cx="1525200" cy="71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Entry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(Going to work)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087838" y="2359963"/>
            <a:ext cx="1412700" cy="1605300"/>
          </a:xfrm>
          <a:prstGeom prst="roundRect">
            <a:avLst>
              <a:gd name="adj" fmla="val 16667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High Traffic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&amp; Income Stations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7439350" y="3852050"/>
            <a:ext cx="1525200" cy="718800"/>
          </a:xfrm>
          <a:prstGeom prst="roundRect">
            <a:avLst>
              <a:gd name="adj" fmla="val 16667"/>
            </a:avLst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Exit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(Coming home)</a:t>
            </a:r>
            <a:endParaRPr sz="1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6256375" y="2512384"/>
            <a:ext cx="1161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Shape 147"/>
          <p:cNvSpPr txBox="1"/>
          <p:nvPr/>
        </p:nvSpPr>
        <p:spPr>
          <a:xfrm>
            <a:off x="6256375" y="3480759"/>
            <a:ext cx="1161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PM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432572" y="2526750"/>
            <a:ext cx="1194121" cy="891944"/>
          </a:xfrm>
          <a:custGeom>
            <a:avLst/>
            <a:gdLst/>
            <a:ahLst/>
            <a:cxnLst/>
            <a:rect l="0" t="0" r="0" b="0"/>
            <a:pathLst>
              <a:path w="72360" h="42851" extrusionOk="0">
                <a:moveTo>
                  <a:pt x="0" y="41771"/>
                </a:moveTo>
                <a:cubicBezTo>
                  <a:pt x="3510" y="34841"/>
                  <a:pt x="14400" y="1721"/>
                  <a:pt x="21060" y="191"/>
                </a:cubicBezTo>
                <a:cubicBezTo>
                  <a:pt x="27720" y="-1339"/>
                  <a:pt x="33570" y="27641"/>
                  <a:pt x="39960" y="32591"/>
                </a:cubicBezTo>
                <a:cubicBezTo>
                  <a:pt x="46350" y="37541"/>
                  <a:pt x="54000" y="28181"/>
                  <a:pt x="59400" y="29891"/>
                </a:cubicBezTo>
                <a:cubicBezTo>
                  <a:pt x="64800" y="31601"/>
                  <a:pt x="70200" y="40691"/>
                  <a:pt x="72360" y="42851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/>
          <p:nvPr/>
        </p:nvSpPr>
        <p:spPr>
          <a:xfrm flipH="1">
            <a:off x="7650708" y="2526755"/>
            <a:ext cx="1292169" cy="891944"/>
          </a:xfrm>
          <a:custGeom>
            <a:avLst/>
            <a:gdLst/>
            <a:ahLst/>
            <a:cxnLst/>
            <a:rect l="0" t="0" r="0" b="0"/>
            <a:pathLst>
              <a:path w="72360" h="42851" extrusionOk="0">
                <a:moveTo>
                  <a:pt x="0" y="41771"/>
                </a:moveTo>
                <a:cubicBezTo>
                  <a:pt x="3510" y="34841"/>
                  <a:pt x="14400" y="1721"/>
                  <a:pt x="21060" y="191"/>
                </a:cubicBezTo>
                <a:cubicBezTo>
                  <a:pt x="27720" y="-1339"/>
                  <a:pt x="33570" y="27641"/>
                  <a:pt x="39960" y="32591"/>
                </a:cubicBezTo>
                <a:cubicBezTo>
                  <a:pt x="46350" y="37541"/>
                  <a:pt x="54000" y="28181"/>
                  <a:pt x="59400" y="29891"/>
                </a:cubicBezTo>
                <a:cubicBezTo>
                  <a:pt x="64800" y="31601"/>
                  <a:pt x="70200" y="40691"/>
                  <a:pt x="72360" y="42851"/>
                </a:cubicBezTo>
              </a:path>
            </a:pathLst>
          </a:custGeom>
          <a:noFill/>
          <a:ln w="76200" cap="flat" cmpd="sng">
            <a:solidFill>
              <a:srgbClr val="16376C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50" name="Shape 150"/>
          <p:cNvCxnSpPr/>
          <p:nvPr/>
        </p:nvCxnSpPr>
        <p:spPr>
          <a:xfrm rot="10800000">
            <a:off x="7324061" y="2363925"/>
            <a:ext cx="9000" cy="1116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" name="Shape 151"/>
          <p:cNvCxnSpPr/>
          <p:nvPr/>
        </p:nvCxnSpPr>
        <p:spPr>
          <a:xfrm rot="10800000" flipH="1">
            <a:off x="7324150" y="3454534"/>
            <a:ext cx="1755600" cy="14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Shape 152"/>
          <p:cNvSpPr txBox="1"/>
          <p:nvPr/>
        </p:nvSpPr>
        <p:spPr>
          <a:xfrm>
            <a:off x="956400" y="2849863"/>
            <a:ext cx="21633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Station Zip Code 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(Google Geolocation API)</a:t>
            </a:r>
            <a:endParaRPr/>
          </a:p>
        </p:txBody>
      </p:sp>
      <p:sp>
        <p:nvSpPr>
          <p:cNvPr id="153" name="Shape 153"/>
          <p:cNvSpPr/>
          <p:nvPr/>
        </p:nvSpPr>
        <p:spPr>
          <a:xfrm rot="-1606730">
            <a:off x="6189263" y="2198129"/>
            <a:ext cx="1042730" cy="2150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460744">
            <a:off x="6315604" y="3966395"/>
            <a:ext cx="1042835" cy="2149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2363">
            <a:off x="4641453" y="3068225"/>
            <a:ext cx="436500" cy="21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764903">
            <a:off x="2879256" y="2187952"/>
            <a:ext cx="588232" cy="2151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-1378100">
            <a:off x="2879228" y="3951495"/>
            <a:ext cx="588126" cy="2150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DE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6109325" y="351900"/>
            <a:ext cx="24669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TOOLS: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Google Geocode API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SOURCES: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MTA Turnstile usage data : March 2018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ACS zip code to income data</a:t>
            </a:r>
            <a:endParaRPr sz="1100">
              <a:solidFill>
                <a:srgbClr val="FFFFF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50" y="228175"/>
            <a:ext cx="8166576" cy="46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50" y="152400"/>
            <a:ext cx="662451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 r="3241"/>
          <a:stretch/>
        </p:blipFill>
        <p:spPr>
          <a:xfrm>
            <a:off x="4536950" y="589700"/>
            <a:ext cx="4309425" cy="29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50" y="606000"/>
            <a:ext cx="4453900" cy="293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970675" y="3616875"/>
            <a:ext cx="30816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AM Entries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86th St/2nd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23rd St/7th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Borough Hall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57 St/7 Ave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5516100" y="3616875"/>
            <a:ext cx="25902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Poppins"/>
                <a:ea typeface="Poppins"/>
                <a:cs typeface="Poppins"/>
                <a:sym typeface="Poppins"/>
              </a:rPr>
              <a:t>PM Exits</a:t>
            </a:r>
            <a:endParaRPr sz="2000"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23rd St/7th Ave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14th - Union Square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47-50 St Rock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14th St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70675" y="884100"/>
            <a:ext cx="3296700" cy="1623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5439900" y="855900"/>
            <a:ext cx="3296700" cy="1905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970675" y="1093400"/>
            <a:ext cx="2249700" cy="1623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970675" y="1805900"/>
            <a:ext cx="1578300" cy="1905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970675" y="1560725"/>
            <a:ext cx="1578300" cy="190500"/>
          </a:xfrm>
          <a:prstGeom prst="rect">
            <a:avLst/>
          </a:prstGeom>
          <a:solidFill>
            <a:srgbClr val="EE5F28"/>
          </a:solidFill>
          <a:ln w="19050" cap="flat" cmpd="sng">
            <a:solidFill>
              <a:srgbClr val="EE5F2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5439900" y="1079300"/>
            <a:ext cx="3140100" cy="1905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5439900" y="1560725"/>
            <a:ext cx="2138700" cy="1905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5439900" y="1805900"/>
            <a:ext cx="1922700" cy="190500"/>
          </a:xfrm>
          <a:prstGeom prst="rect">
            <a:avLst/>
          </a:prstGeom>
          <a:solidFill>
            <a:srgbClr val="1637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970675" y="754075"/>
            <a:ext cx="3452100" cy="2532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5439900" y="754075"/>
            <a:ext cx="3452100" cy="25323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Microsoft Macintosh PowerPoint</Application>
  <PresentationFormat>On-screen Show (16:9)</PresentationFormat>
  <Paragraphs>346</Paragraphs>
  <Slides>27</Slides>
  <Notes>27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Roboto</vt:lpstr>
      <vt:lpstr>Berkshire Swash</vt:lpstr>
      <vt:lpstr>Poppins</vt:lpstr>
      <vt:lpstr>Poppins Light</vt:lpstr>
      <vt:lpstr>Pacifico</vt:lpstr>
      <vt:lpstr>Poppins ExtraLight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Peter Min</cp:lastModifiedBy>
  <cp:revision>1</cp:revision>
  <dcterms:modified xsi:type="dcterms:W3CDTF">2018-04-14T00:27:41Z</dcterms:modified>
</cp:coreProperties>
</file>